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sldIdLst>
    <p:sldId id="310" r:id="rId2"/>
    <p:sldId id="256" r:id="rId3"/>
    <p:sldId id="257" r:id="rId4"/>
    <p:sldId id="258" r:id="rId5"/>
    <p:sldId id="264" r:id="rId6"/>
    <p:sldId id="265" r:id="rId7"/>
    <p:sldId id="259" r:id="rId8"/>
    <p:sldId id="260" r:id="rId9"/>
    <p:sldId id="269" r:id="rId10"/>
    <p:sldId id="261" r:id="rId11"/>
    <p:sldId id="262" r:id="rId12"/>
    <p:sldId id="263" r:id="rId13"/>
    <p:sldId id="266" r:id="rId14"/>
    <p:sldId id="267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B2F561-82F7-4998-B311-396EDA83027D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6FA4D-881B-42F0-B2FF-52703E2E97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3231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B6FA4D-881B-42F0-B2FF-52703E2E97D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B6FA4D-881B-42F0-B2FF-52703E2E97D3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B6FA4D-881B-42F0-B2FF-52703E2E97D3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Adlerian</a:t>
            </a:r>
            <a:r>
              <a:rPr lang="en-GB" dirty="0" smtClean="0"/>
              <a:t> Therapy</a:t>
            </a:r>
          </a:p>
          <a:p>
            <a:r>
              <a:rPr lang="en-GB" dirty="0" err="1" smtClean="0"/>
              <a:t>Dr.A.John</a:t>
            </a:r>
            <a:r>
              <a:rPr lang="en-GB" dirty="0" smtClean="0"/>
              <a:t> </a:t>
            </a:r>
            <a:r>
              <a:rPr lang="en-GB" dirty="0" err="1" smtClean="0"/>
              <a:t>Balaiah</a:t>
            </a:r>
            <a:r>
              <a:rPr lang="en-GB" dirty="0" smtClean="0"/>
              <a:t>  </a:t>
            </a:r>
            <a:endParaRPr lang="en-US" dirty="0"/>
          </a:p>
        </p:txBody>
      </p:sp>
      <p:pic>
        <p:nvPicPr>
          <p:cNvPr id="1026" name="Picture 2" descr="C:\Users\ADMIN\Downloads\download (1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620688"/>
            <a:ext cx="4824536" cy="27363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AA stresses</a:t>
            </a:r>
          </a:p>
          <a:p>
            <a:r>
              <a:rPr lang="en-GB" dirty="0" smtClean="0"/>
              <a:t>Choice and responsibility</a:t>
            </a:r>
          </a:p>
          <a:p>
            <a:r>
              <a:rPr lang="en-GB" dirty="0" smtClean="0"/>
              <a:t>Meaning in life and striving for success or perfection </a:t>
            </a:r>
          </a:p>
          <a:p>
            <a:r>
              <a:rPr lang="en-GB" dirty="0" smtClean="0"/>
              <a:t>Feelings of inferiority can result in neurotic behaviour (BUT)</a:t>
            </a:r>
          </a:p>
          <a:p>
            <a:r>
              <a:rPr lang="en-GB" dirty="0" smtClean="0"/>
              <a:t>In the right setting it can also be used as motivation to strive for greater success</a:t>
            </a:r>
          </a:p>
          <a:p>
            <a:r>
              <a:rPr lang="en-GB" dirty="0" smtClean="0"/>
              <a:t>Feelings of inferiority can bring the wellsprings of creativity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concepts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Humans are not determined by heredity and environment</a:t>
            </a:r>
          </a:p>
          <a:p>
            <a:r>
              <a:rPr lang="en-GB" dirty="0" smtClean="0"/>
              <a:t>Instead they have the capacity to interpret, influence and create events </a:t>
            </a:r>
          </a:p>
          <a:p>
            <a:r>
              <a:rPr lang="en-GB" dirty="0" smtClean="0"/>
              <a:t>What we were born with is not central rather what we do with the abilities we possess</a:t>
            </a:r>
          </a:p>
          <a:p>
            <a:r>
              <a:rPr lang="en-GB" dirty="0" err="1" smtClean="0"/>
              <a:t>Adlerian</a:t>
            </a:r>
            <a:r>
              <a:rPr lang="en-GB" dirty="0" smtClean="0"/>
              <a:t> recognize that biological and environmental conditions limit our capacity to choose and create</a:t>
            </a:r>
          </a:p>
          <a:p>
            <a:r>
              <a:rPr lang="en-GB" dirty="0" smtClean="0"/>
              <a:t>Although they disagree with Freud on many counts , they do not say that individuals can become whatever they want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Growth Model &amp; Subjective Approach to psychology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Re-educating and reshaping the society </a:t>
            </a:r>
          </a:p>
          <a:p>
            <a:r>
              <a:rPr lang="en-GB" dirty="0" smtClean="0"/>
              <a:t>Forerunner of a subjective approach to psychology which focuses on internal determinants of behaviour such as values , beliefs, attitudes, goals , interests and the individual perception of the society </a:t>
            </a:r>
          </a:p>
          <a:p>
            <a:r>
              <a:rPr lang="en-GB" dirty="0" smtClean="0"/>
              <a:t>Pioneer of an approach that is holistic, social,  goal oriented and humanistic </a:t>
            </a:r>
          </a:p>
          <a:p>
            <a:r>
              <a:rPr lang="en-GB" dirty="0" smtClean="0"/>
              <a:t>Phenomenological – it pays attention to the individual way people perceive their world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Subjective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Phenomenological</a:t>
            </a:r>
          </a:p>
          <a:p>
            <a:endParaRPr lang="en-US" dirty="0" smtClean="0"/>
          </a:p>
          <a:p>
            <a:r>
              <a:rPr lang="en-US" dirty="0" smtClean="0"/>
              <a:t>Subjective frame of reference</a:t>
            </a:r>
          </a:p>
          <a:p>
            <a:endParaRPr lang="en-US" dirty="0" smtClean="0"/>
          </a:p>
          <a:p>
            <a:r>
              <a:rPr lang="en-GB" dirty="0" smtClean="0"/>
              <a:t>Subjective perception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Subjective world view as a basic factor to explain behavior </a:t>
            </a:r>
          </a:p>
          <a:p>
            <a:r>
              <a:rPr lang="en-GB" dirty="0" smtClean="0"/>
              <a:t>Many contemporary theories have incorporated the ‘subjective reality’- How life is in reality is less important than how the individual believes life to be </a:t>
            </a:r>
            <a:endParaRPr lang="en-US" dirty="0" smtClean="0"/>
          </a:p>
          <a:p>
            <a:r>
              <a:rPr lang="en-US" dirty="0" smtClean="0"/>
              <a:t>(Existential therapy, Person </a:t>
            </a:r>
            <a:r>
              <a:rPr lang="en-US" dirty="0" smtClean="0"/>
              <a:t>centered </a:t>
            </a:r>
            <a:r>
              <a:rPr lang="en-US" dirty="0" smtClean="0"/>
              <a:t>therapy, Gestalt therapy, Cognitive behavior therapies, reality therapy)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Unity and patterns of personality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Basic premise- Individual psychology </a:t>
            </a:r>
          </a:p>
          <a:p>
            <a:endParaRPr lang="en-GB" dirty="0" smtClean="0"/>
          </a:p>
          <a:p>
            <a:r>
              <a:rPr lang="en-GB" dirty="0" smtClean="0"/>
              <a:t>Individual is indivisible whole, born, reared , living in specific familial, social and cultural contexts</a:t>
            </a:r>
          </a:p>
          <a:p>
            <a:endParaRPr lang="en-GB" dirty="0" smtClean="0"/>
          </a:p>
          <a:p>
            <a:r>
              <a:rPr lang="en-GB" dirty="0" smtClean="0"/>
              <a:t>Social, creative , decision making who have a unified purpose and cannot be fully know outside this context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Unity and patterns of personality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A person becomes unified through the life goal</a:t>
            </a:r>
          </a:p>
          <a:p>
            <a:r>
              <a:rPr lang="en-GB" dirty="0" smtClean="0"/>
              <a:t>Feelings, thoughts , beliefs, character and actions are expressions of his uniqueness</a:t>
            </a:r>
          </a:p>
          <a:p>
            <a:endParaRPr lang="en-GB" dirty="0" smtClean="0"/>
          </a:p>
          <a:p>
            <a:r>
              <a:rPr lang="en-GB" dirty="0" smtClean="0"/>
              <a:t>Self selected life goal </a:t>
            </a:r>
          </a:p>
          <a:p>
            <a:endParaRPr lang="en-GB" dirty="0" smtClean="0"/>
          </a:p>
          <a:p>
            <a:r>
              <a:rPr lang="en-GB" dirty="0" smtClean="0"/>
              <a:t>Client is an integral part of a social system</a:t>
            </a:r>
          </a:p>
          <a:p>
            <a:r>
              <a:rPr lang="en-GB" dirty="0" smtClean="0"/>
              <a:t>More focus on interpersonal relationships than on the individual’s internal dynamics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Behaviour as purposeful and Goal oriented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Adler replaced determinism with teleological ( purposeful  and goal oriented )</a:t>
            </a:r>
          </a:p>
          <a:p>
            <a:r>
              <a:rPr lang="en-GB" dirty="0" smtClean="0"/>
              <a:t>What we are striving for is very crucial ( Individual psychology)</a:t>
            </a:r>
          </a:p>
          <a:p>
            <a:r>
              <a:rPr lang="en-GB" dirty="0" smtClean="0"/>
              <a:t>Decisions should be based on experiences , on the present situation, and on the direction in which person is moving </a:t>
            </a:r>
          </a:p>
          <a:p>
            <a:r>
              <a:rPr lang="en-GB" dirty="0" smtClean="0"/>
              <a:t>Pay attention to the themes running through one’s life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Fictional finalism-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Fictional finalism- Imagines central goal that guides the behaviour </a:t>
            </a:r>
          </a:p>
          <a:p>
            <a:r>
              <a:rPr lang="en-GB" dirty="0" smtClean="0"/>
              <a:t>People live by fictions / views of how the world should be ( Hans Vaihinger’s View)</a:t>
            </a:r>
          </a:p>
          <a:p>
            <a:r>
              <a:rPr lang="en-GB" dirty="0" smtClean="0"/>
              <a:t>The guiding fiction may be expressed as </a:t>
            </a:r>
          </a:p>
          <a:p>
            <a:r>
              <a:rPr lang="en-GB" dirty="0" smtClean="0"/>
              <a:t>“ only when I am perfect, can I be secure”</a:t>
            </a:r>
          </a:p>
          <a:p>
            <a:r>
              <a:rPr lang="en-GB" dirty="0" smtClean="0"/>
              <a:t>“Only when I am important can I be accepted”</a:t>
            </a:r>
          </a:p>
          <a:p>
            <a:r>
              <a:rPr lang="en-GB" dirty="0" smtClean="0"/>
              <a:t>The fictional goal motivates a person for a particular position</a:t>
            </a:r>
          </a:p>
          <a:p>
            <a:r>
              <a:rPr lang="en-GB" dirty="0" smtClean="0"/>
              <a:t>Finalism refers to the ultimate nature of the goal , by which we have the creative power to choose what we will accept as truth, how we behave, how we interpret events and how we misbehave.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Striving for Significance and Superiority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Striving for perfection and coping with inferiority by seeking mastery are innate</a:t>
            </a:r>
          </a:p>
          <a:p>
            <a:r>
              <a:rPr lang="en-GB" dirty="0" smtClean="0"/>
              <a:t>To understand human behaviour it is essential grasp the ideas of basic inferiority and compensation </a:t>
            </a:r>
          </a:p>
          <a:p>
            <a:r>
              <a:rPr lang="en-GB" dirty="0" smtClean="0"/>
              <a:t>The moment that we feel inferior , we are pulled by the striving for superiority </a:t>
            </a:r>
          </a:p>
          <a:p>
            <a:r>
              <a:rPr lang="en-GB" dirty="0" smtClean="0"/>
              <a:t>Superiority does not mean being superior to others but rather attaining a perceived better position in life </a:t>
            </a:r>
          </a:p>
          <a:p>
            <a:r>
              <a:rPr lang="en-GB" dirty="0" smtClean="0"/>
              <a:t>Felt minus to a felt plus </a:t>
            </a:r>
          </a:p>
          <a:p>
            <a:r>
              <a:rPr lang="en-GB" dirty="0" smtClean="0"/>
              <a:t>Change a weakness into strength </a:t>
            </a:r>
          </a:p>
          <a:p>
            <a:r>
              <a:rPr lang="en-GB" smtClean="0"/>
              <a:t>Strengthen competencies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interest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Most distinctive concept</a:t>
            </a:r>
          </a:p>
          <a:p>
            <a:r>
              <a:rPr lang="en-GB" dirty="0" smtClean="0"/>
              <a:t>Aware of a part of a human community and to the individual’s attitudes in dealing with the social world</a:t>
            </a:r>
          </a:p>
          <a:p>
            <a:r>
              <a:rPr lang="en-GB" dirty="0" smtClean="0"/>
              <a:t>Socialization process begins in childhood </a:t>
            </a:r>
          </a:p>
          <a:p>
            <a:r>
              <a:rPr lang="en-GB" dirty="0" smtClean="0"/>
              <a:t>Finding a place in the society </a:t>
            </a:r>
          </a:p>
          <a:p>
            <a:r>
              <a:rPr lang="en-GB" dirty="0" smtClean="0"/>
              <a:t>Equated social interest with identification and empathy with others</a:t>
            </a:r>
          </a:p>
          <a:p>
            <a:r>
              <a:rPr lang="en-GB" dirty="0" smtClean="0"/>
              <a:t>“ To see with the eyes of another, to hear ... To feel </a:t>
            </a:r>
          </a:p>
          <a:p>
            <a:r>
              <a:rPr lang="en-GB" dirty="0" smtClean="0"/>
              <a:t>Sharing is a measure of mental health </a:t>
            </a:r>
          </a:p>
          <a:p>
            <a:r>
              <a:rPr lang="en-GB" dirty="0" smtClean="0"/>
              <a:t>As social  interest develops , feelings of inferiority and alienation diminish </a:t>
            </a:r>
          </a:p>
          <a:p>
            <a:r>
              <a:rPr lang="en-GB" dirty="0" smtClean="0"/>
              <a:t>It is taught, leaned and used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Alfred Adler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Vienna (1870-1937)</a:t>
            </a:r>
          </a:p>
          <a:p>
            <a:r>
              <a:rPr lang="en-GB" dirty="0" smtClean="0"/>
              <a:t>Third among five boys and 2 girls </a:t>
            </a:r>
          </a:p>
          <a:p>
            <a:r>
              <a:rPr lang="en-GB" dirty="0" smtClean="0"/>
              <a:t>At 4, almost died of pneumonia </a:t>
            </a:r>
          </a:p>
          <a:p>
            <a:r>
              <a:rPr lang="en-GB" dirty="0" smtClean="0"/>
              <a:t>Decision to become a doctor </a:t>
            </a:r>
          </a:p>
          <a:p>
            <a:r>
              <a:rPr lang="en-GB" dirty="0" smtClean="0"/>
              <a:t>He was all ill during the early childhood years</a:t>
            </a:r>
          </a:p>
          <a:p>
            <a:r>
              <a:rPr lang="en-GB" dirty="0" smtClean="0"/>
              <a:t>Pampered by Mother </a:t>
            </a:r>
          </a:p>
          <a:p>
            <a:r>
              <a:rPr lang="en-GB" dirty="0" smtClean="0"/>
              <a:t>Later he was dethroned by his younger brother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interest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No social interest, become useless side of life </a:t>
            </a:r>
          </a:p>
          <a:p>
            <a:endParaRPr lang="en-GB" dirty="0" smtClean="0"/>
          </a:p>
          <a:p>
            <a:r>
              <a:rPr lang="en-GB" dirty="0" smtClean="0"/>
              <a:t>Many of the problems are due to the fear that we are not accepted by the group that we value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Mosak’s</a:t>
            </a:r>
            <a:r>
              <a:rPr lang="en-GB" dirty="0" smtClean="0"/>
              <a:t> Five life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Relating to others ( Friendships)</a:t>
            </a:r>
          </a:p>
          <a:p>
            <a:r>
              <a:rPr lang="en-GB" dirty="0" smtClean="0"/>
              <a:t>Making a contribution (work)</a:t>
            </a:r>
          </a:p>
          <a:p>
            <a:r>
              <a:rPr lang="en-GB" dirty="0" smtClean="0"/>
              <a:t>Achieving intimacy ( love and family relationships)</a:t>
            </a:r>
          </a:p>
          <a:p>
            <a:r>
              <a:rPr lang="en-GB" dirty="0" smtClean="0"/>
              <a:t>Getting along with ourselves </a:t>
            </a:r>
          </a:p>
          <a:p>
            <a:r>
              <a:rPr lang="en-GB" dirty="0" smtClean="0"/>
              <a:t>Developing spiritual dimensions( Values, meanings, life goals, relationship with the universe and cosmos)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Birth Order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The oldest – Centre of attention, Dependable, hard working and strives to keep ahead. With the arrival of a new brother or sister , feels ousted from the favoured position </a:t>
            </a:r>
          </a:p>
          <a:p>
            <a:r>
              <a:rPr lang="en-GB" dirty="0" smtClean="0"/>
              <a:t>No longer unique </a:t>
            </a:r>
          </a:p>
          <a:p>
            <a:r>
              <a:rPr lang="en-GB" dirty="0" smtClean="0"/>
              <a:t>Newcomer is an intruder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Birth Order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Second child – Shares attention with another child . Generally in a race and with full steam. Finds the weak spots of the oldest and strives to get appreciation and praise from the parents and teachers </a:t>
            </a:r>
          </a:p>
          <a:p>
            <a:endParaRPr lang="en-GB" dirty="0" smtClean="0"/>
          </a:p>
          <a:p>
            <a:r>
              <a:rPr lang="en-GB" dirty="0" smtClean="0"/>
              <a:t>Second one is often opposite to the first born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Birth Order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Middle child</a:t>
            </a:r>
          </a:p>
          <a:p>
            <a:endParaRPr lang="en-GB" dirty="0" smtClean="0"/>
          </a:p>
          <a:p>
            <a:r>
              <a:rPr lang="en-GB" dirty="0" smtClean="0"/>
              <a:t>Feels squeezed. Feels cheated on many accounts. Poor me attitude and can become the problem child</a:t>
            </a:r>
          </a:p>
          <a:p>
            <a:endParaRPr lang="en-GB" dirty="0" smtClean="0"/>
          </a:p>
          <a:p>
            <a:r>
              <a:rPr lang="en-GB" dirty="0" smtClean="0"/>
              <a:t>If there is a family conflict, may become a switchboard and often the peacemaker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Birth Order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The youngest is always the baby of the family. Most pampered one. They tend to go on their own way</a:t>
            </a:r>
          </a:p>
          <a:p>
            <a:endParaRPr lang="en-GB" dirty="0" smtClean="0"/>
          </a:p>
          <a:p>
            <a:r>
              <a:rPr lang="en-GB" dirty="0" smtClean="0"/>
              <a:t>Special role to play </a:t>
            </a:r>
          </a:p>
          <a:p>
            <a:endParaRPr lang="en-GB" dirty="0" smtClean="0"/>
          </a:p>
          <a:p>
            <a:r>
              <a:rPr lang="en-GB" dirty="0" smtClean="0"/>
              <a:t>Creative ways that others have not even thought about it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Birth Order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The only child</a:t>
            </a:r>
          </a:p>
          <a:p>
            <a:pPr marL="514350" indent="-514350">
              <a:buNone/>
            </a:pPr>
            <a:r>
              <a:rPr lang="en-GB" dirty="0" smtClean="0"/>
              <a:t>      Shares the characteristics of the first one ( high achievement drive) </a:t>
            </a:r>
          </a:p>
          <a:p>
            <a:r>
              <a:rPr lang="en-GB" dirty="0" smtClean="0"/>
              <a:t>May not share or cooperate with others </a:t>
            </a:r>
          </a:p>
          <a:p>
            <a:r>
              <a:rPr lang="en-GB" dirty="0" smtClean="0"/>
              <a:t>Dependent on either of the parents / both </a:t>
            </a:r>
          </a:p>
          <a:p>
            <a:r>
              <a:rPr lang="en-GB" dirty="0" smtClean="0"/>
              <a:t>Learn to deal with adults as well</a:t>
            </a:r>
          </a:p>
          <a:p>
            <a:r>
              <a:rPr lang="en-GB" dirty="0" smtClean="0"/>
              <a:t>Centre stage all the time and if it is challenged,  will feel very unfair </a:t>
            </a:r>
          </a:p>
          <a:p>
            <a:r>
              <a:rPr lang="en-GB" dirty="0" smtClean="0"/>
              <a:t>Certain personality trends have a huge impact in the </a:t>
            </a:r>
            <a:r>
              <a:rPr lang="en-GB" smtClean="0"/>
              <a:t>adult life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Therapeutic Process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Therapeutic goals</a:t>
            </a:r>
          </a:p>
          <a:p>
            <a:pPr lvl="2"/>
            <a:r>
              <a:rPr lang="en-US" dirty="0" smtClean="0"/>
              <a:t>Collaborative </a:t>
            </a:r>
          </a:p>
          <a:p>
            <a:pPr lvl="2"/>
            <a:r>
              <a:rPr lang="en-US" dirty="0" smtClean="0"/>
              <a:t>Relationship on a mutual respect</a:t>
            </a:r>
          </a:p>
          <a:p>
            <a:pPr lvl="2"/>
            <a:r>
              <a:rPr lang="en-US" dirty="0" smtClean="0"/>
              <a:t>Disclosing mistaken goals and faculty assumptions</a:t>
            </a:r>
          </a:p>
          <a:p>
            <a:pPr lvl="2"/>
            <a:r>
              <a:rPr lang="en-US" dirty="0" smtClean="0"/>
              <a:t>Holistic psychological investigations/Life Style</a:t>
            </a:r>
          </a:p>
          <a:p>
            <a:pPr lvl="2"/>
            <a:r>
              <a:rPr lang="en-US" dirty="0" smtClean="0"/>
              <a:t>To assist clients to understand unique life styles</a:t>
            </a:r>
          </a:p>
          <a:p>
            <a:pPr lvl="2"/>
            <a:r>
              <a:rPr lang="en-US" dirty="0" smtClean="0"/>
              <a:t>To meet the tasks with courage and social interest </a:t>
            </a:r>
          </a:p>
          <a:p>
            <a:pPr lvl="2"/>
            <a:r>
              <a:rPr lang="en-US" dirty="0" smtClean="0"/>
              <a:t>Not a medical model ( sick… need of curing )</a:t>
            </a:r>
          </a:p>
          <a:p>
            <a:pPr lvl="2"/>
            <a:r>
              <a:rPr lang="en-US" dirty="0" smtClean="0"/>
              <a:t>In reeducating individuals and in reshaping society</a:t>
            </a:r>
          </a:p>
          <a:p>
            <a:pPr lvl="2"/>
            <a:r>
              <a:rPr lang="en-US" dirty="0" smtClean="0"/>
              <a:t>Fear and courage go hand in hand ( courage to do)</a:t>
            </a:r>
          </a:p>
          <a:p>
            <a:pPr lvl="2"/>
            <a:r>
              <a:rPr lang="en-US" dirty="0" smtClean="0"/>
              <a:t>Discouraged people do not act in the social interest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00580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Mosan</a:t>
            </a:r>
            <a:r>
              <a:rPr lang="en-US" dirty="0" smtClean="0"/>
              <a:t> and </a:t>
            </a:r>
            <a:r>
              <a:rPr lang="en-US" dirty="0" err="1" smtClean="0"/>
              <a:t>maniacci</a:t>
            </a:r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Goals for the education process of therapy</a:t>
            </a:r>
          </a:p>
          <a:p>
            <a:pPr lvl="1"/>
            <a:r>
              <a:rPr lang="en-US" dirty="0" smtClean="0"/>
              <a:t>Fostering social interest</a:t>
            </a:r>
          </a:p>
          <a:p>
            <a:pPr lvl="1"/>
            <a:r>
              <a:rPr lang="en-US" dirty="0" smtClean="0"/>
              <a:t>Helping clients overcome feelings of discouragement</a:t>
            </a:r>
          </a:p>
          <a:p>
            <a:pPr lvl="1"/>
            <a:r>
              <a:rPr lang="en-US" dirty="0" smtClean="0"/>
              <a:t>Modifying views and goals/ Changing life style</a:t>
            </a:r>
          </a:p>
          <a:p>
            <a:pPr lvl="1"/>
            <a:r>
              <a:rPr lang="en-US" dirty="0" smtClean="0"/>
              <a:t>Changing faulty motivation</a:t>
            </a:r>
          </a:p>
          <a:p>
            <a:pPr lvl="1"/>
            <a:r>
              <a:rPr lang="en-US" dirty="0" smtClean="0"/>
              <a:t>Encouraging individuals to recognize equality among people</a:t>
            </a:r>
          </a:p>
          <a:p>
            <a:pPr lvl="1"/>
            <a:r>
              <a:rPr lang="en-US" dirty="0" smtClean="0"/>
              <a:t>Helping people to become contributing members of the society  </a:t>
            </a: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4000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Therapist’s Function and 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Correct the faulty cognitions ( Beliefs and goals)</a:t>
            </a:r>
          </a:p>
          <a:p>
            <a:r>
              <a:rPr lang="en-GB" dirty="0" smtClean="0"/>
              <a:t>To make the comprehensive assessment of client’s functioning</a:t>
            </a:r>
          </a:p>
          <a:p>
            <a:r>
              <a:rPr lang="en-GB" dirty="0" smtClean="0"/>
              <a:t>Gathering family constellation (Questionnaire – Basic personality)</a:t>
            </a:r>
          </a:p>
          <a:p>
            <a:r>
              <a:rPr lang="en-GB" dirty="0" smtClean="0"/>
              <a:t>Early recollections as a diagnostic tool (Reflect current convictions, evaluations, attitudes and biases)</a:t>
            </a:r>
          </a:p>
          <a:p>
            <a:r>
              <a:rPr lang="en-GB" dirty="0" smtClean="0"/>
              <a:t>Identifies major success, failures and mistaken beliefs (Life Style Assessment)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Formation of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Who shaped his own life</a:t>
            </a:r>
          </a:p>
          <a:p>
            <a:r>
              <a:rPr lang="en-GB" dirty="0" smtClean="0"/>
              <a:t>Not determined by his fate </a:t>
            </a:r>
          </a:p>
          <a:p>
            <a:r>
              <a:rPr lang="en-GB" dirty="0" smtClean="0"/>
              <a:t>Fit to be a Shoemaker- Teacher said </a:t>
            </a:r>
          </a:p>
          <a:p>
            <a:r>
              <a:rPr lang="en-GB" dirty="0" smtClean="0"/>
              <a:t>Started as an ophthalmologist then to General medicine </a:t>
            </a:r>
          </a:p>
          <a:p>
            <a:r>
              <a:rPr lang="en-GB" dirty="0" smtClean="0"/>
              <a:t>Neurology and psychiatry</a:t>
            </a:r>
          </a:p>
          <a:p>
            <a:r>
              <a:rPr lang="en-GB" dirty="0" smtClean="0"/>
              <a:t>Incurable childhood diseases </a:t>
            </a:r>
          </a:p>
          <a:p>
            <a:r>
              <a:rPr lang="en-GB" dirty="0" smtClean="0"/>
              <a:t>Outspoken on childhood reforms, school reforms </a:t>
            </a:r>
          </a:p>
          <a:p>
            <a:r>
              <a:rPr lang="en-GB" dirty="0" smtClean="0"/>
              <a:t> Love for the common person</a:t>
            </a:r>
          </a:p>
          <a:p>
            <a:r>
              <a:rPr lang="en-GB" dirty="0" smtClean="0"/>
              <a:t>He served in World war I as medical officer </a:t>
            </a:r>
          </a:p>
          <a:p>
            <a:r>
              <a:rPr lang="en-GB" dirty="0" smtClean="0"/>
              <a:t>Numerous Child guidance clinics </a:t>
            </a:r>
          </a:p>
          <a:p>
            <a:r>
              <a:rPr lang="en-GB" dirty="0" smtClean="0"/>
              <a:t>Visited USA</a:t>
            </a:r>
          </a:p>
          <a:p>
            <a:r>
              <a:rPr lang="en-GB" dirty="0" smtClean="0"/>
              <a:t>Died in Scotland while taking a walk before a lecture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Client’s Experience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Life style – Blue print </a:t>
            </a:r>
          </a:p>
          <a:p>
            <a:r>
              <a:rPr lang="en-GB" dirty="0" smtClean="0"/>
              <a:t>Explore private logic- concepts about self , others and life that constitute the philosophy on which individual's life style is based </a:t>
            </a:r>
          </a:p>
          <a:p>
            <a:r>
              <a:rPr lang="en-GB" dirty="0" smtClean="0"/>
              <a:t>Problems are due to the conclusions of the private logic that do not conform to the requirements of the society</a:t>
            </a:r>
          </a:p>
          <a:p>
            <a:r>
              <a:rPr lang="en-GB" dirty="0" smtClean="0"/>
              <a:t>Discover basic mistakes</a:t>
            </a:r>
          </a:p>
          <a:p>
            <a:r>
              <a:rPr lang="en-GB" dirty="0" err="1" smtClean="0"/>
              <a:t>Eg</a:t>
            </a:r>
            <a:r>
              <a:rPr lang="en-GB" dirty="0" smtClean="0"/>
              <a:t>. Depressed man ( No one cares, critical, things will rarely work out, guilt that he is letting everyone down)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Client’s </a:t>
            </a:r>
            <a:r>
              <a:rPr lang="en-GB" dirty="0" err="1" smtClean="0"/>
              <a:t>Expereince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Private logic</a:t>
            </a:r>
          </a:p>
          <a:p>
            <a:pPr>
              <a:buNone/>
            </a:pPr>
            <a:r>
              <a:rPr lang="en-GB" dirty="0" smtClean="0"/>
              <a:t>		I must get what I want in life</a:t>
            </a:r>
          </a:p>
          <a:p>
            <a:pPr>
              <a:buNone/>
            </a:pPr>
            <a:r>
              <a:rPr lang="en-GB" dirty="0" smtClean="0"/>
              <a:t>		I must control everything in life</a:t>
            </a:r>
          </a:p>
          <a:p>
            <a:pPr>
              <a:buNone/>
            </a:pPr>
            <a:r>
              <a:rPr lang="en-GB" dirty="0" smtClean="0"/>
              <a:t>		I must know everything, otherwise  </a:t>
            </a:r>
          </a:p>
          <a:p>
            <a:pPr>
              <a:buNone/>
            </a:pPr>
            <a:r>
              <a:rPr lang="en-GB" dirty="0" smtClean="0"/>
              <a:t>			catastrophe</a:t>
            </a:r>
          </a:p>
          <a:p>
            <a:pPr>
              <a:buNone/>
            </a:pPr>
            <a:r>
              <a:rPr lang="en-GB" dirty="0" smtClean="0"/>
              <a:t>		I must be perfect in everything I do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# Feeling  but </a:t>
            </a:r>
            <a:r>
              <a:rPr lang="en-GB" dirty="0" err="1" smtClean="0"/>
              <a:t>beleifs</a:t>
            </a:r>
            <a:r>
              <a:rPr lang="en-GB" dirty="0" smtClean="0"/>
              <a:t> &gt;&gt;&gt; emotional and behavioural disturbances </a:t>
            </a:r>
          </a:p>
          <a:p>
            <a:pPr>
              <a:buNone/>
            </a:pPr>
            <a:r>
              <a:rPr lang="en-GB" dirty="0" smtClean="0"/>
              <a:t>Learn better ways of thinking in order to act &amp; Feel better </a:t>
            </a:r>
          </a:p>
          <a:p>
            <a:pPr>
              <a:buNone/>
            </a:pPr>
            <a:r>
              <a:rPr lang="en-GB" dirty="0" smtClean="0"/>
              <a:t>Clients are not sick but discouraged – Receive </a:t>
            </a:r>
            <a:r>
              <a:rPr lang="en-GB" dirty="0" smtClean="0"/>
              <a:t>encouragement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Relationship between Therapist and Client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Equals – cooperation, mutual trust , confidence and alignment of goals </a:t>
            </a:r>
          </a:p>
          <a:p>
            <a:endParaRPr lang="en-GB" dirty="0" smtClean="0"/>
          </a:p>
          <a:p>
            <a:r>
              <a:rPr lang="en-GB" dirty="0" smtClean="0"/>
              <a:t>Plan – Detail- Contract – what they want – where are they heading </a:t>
            </a:r>
          </a:p>
          <a:p>
            <a:endParaRPr lang="en-GB" dirty="0" smtClean="0"/>
          </a:p>
          <a:p>
            <a:r>
              <a:rPr lang="en-GB" dirty="0" smtClean="0"/>
              <a:t>Developing a contract is not a requirement </a:t>
            </a:r>
          </a:p>
          <a:p>
            <a:r>
              <a:rPr lang="en-GB" dirty="0" smtClean="0"/>
              <a:t>Client is not a passive recipient </a:t>
            </a:r>
          </a:p>
          <a:p>
            <a:r>
              <a:rPr lang="en-GB" dirty="0" smtClean="0"/>
              <a:t>Collaborative partnerships</a:t>
            </a:r>
          </a:p>
          <a:p>
            <a:r>
              <a:rPr lang="en-GB" dirty="0" smtClean="0"/>
              <a:t>Without initial trust and rapport, the difficult work of changing one’s lifestyle is not likely </a:t>
            </a:r>
            <a:r>
              <a:rPr lang="en-GB" smtClean="0"/>
              <a:t>to occur </a:t>
            </a:r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Application: Therapeutic Techniques &amp; Procedures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Four Phases </a:t>
            </a:r>
          </a:p>
          <a:p>
            <a:r>
              <a:rPr lang="en-GB" dirty="0" smtClean="0"/>
              <a:t>1. Establishing the Relationship</a:t>
            </a:r>
          </a:p>
          <a:p>
            <a:r>
              <a:rPr lang="en-GB" dirty="0" smtClean="0"/>
              <a:t>Working relationships – Helping clients to become aware of their assets and strengths rather than liabilities and deficits </a:t>
            </a:r>
          </a:p>
          <a:p>
            <a:r>
              <a:rPr lang="en-GB" dirty="0" smtClean="0"/>
              <a:t>Listening, responding, demonstrating respect, capacity to change, genuine </a:t>
            </a:r>
            <a:r>
              <a:rPr lang="en-GB" dirty="0" err="1" smtClean="0"/>
              <a:t>enthuciasm</a:t>
            </a:r>
            <a:endParaRPr lang="en-GB" dirty="0" smtClean="0"/>
          </a:p>
          <a:p>
            <a:r>
              <a:rPr lang="en-GB" dirty="0" smtClean="0"/>
              <a:t>When they enter therapy – Diminished sense of worth</a:t>
            </a:r>
          </a:p>
          <a:p>
            <a:r>
              <a:rPr lang="en-GB" dirty="0" smtClean="0"/>
              <a:t>Support- antidote to despair and discouragement</a:t>
            </a:r>
          </a:p>
          <a:p>
            <a:r>
              <a:rPr lang="en-GB" dirty="0" smtClean="0"/>
              <a:t>Attending – Ph and </a:t>
            </a:r>
            <a:r>
              <a:rPr lang="en-GB" dirty="0" err="1" smtClean="0"/>
              <a:t>Psy</a:t>
            </a:r>
            <a:endParaRPr lang="en-GB" dirty="0" smtClean="0"/>
          </a:p>
          <a:p>
            <a:r>
              <a:rPr lang="en-GB" dirty="0" smtClean="0"/>
              <a:t>Listening  - VM &amp; NVM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Powers &amp; Griffith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Initial interview</a:t>
            </a:r>
          </a:p>
          <a:p>
            <a:pPr lvl="1"/>
            <a:r>
              <a:rPr lang="en-GB" dirty="0" smtClean="0"/>
              <a:t>What brought to see me?</a:t>
            </a:r>
          </a:p>
          <a:p>
            <a:pPr lvl="1"/>
            <a:r>
              <a:rPr lang="en-GB" dirty="0" smtClean="0"/>
              <a:t>What have you done about your problem now?</a:t>
            </a:r>
          </a:p>
          <a:p>
            <a:pPr lvl="1"/>
            <a:r>
              <a:rPr lang="en-GB" dirty="0" smtClean="0"/>
              <a:t>What would you do if you were well?</a:t>
            </a:r>
          </a:p>
          <a:p>
            <a:pPr lvl="1"/>
            <a:r>
              <a:rPr lang="en-GB" dirty="0" smtClean="0"/>
              <a:t>What are your expectations of our work together?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Phase TWO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Exploring the individual’s dynamics </a:t>
            </a:r>
          </a:p>
          <a:p>
            <a:pPr lvl="1"/>
            <a:r>
              <a:rPr lang="en-GB" dirty="0" smtClean="0"/>
              <a:t>Two folds: Understanding life style &amp; how it affects the current task functioning? </a:t>
            </a:r>
          </a:p>
          <a:p>
            <a:pPr lvl="1"/>
            <a:r>
              <a:rPr lang="en-GB" dirty="0" smtClean="0"/>
              <a:t>Counsellors help the clients to connect the past/present and the future </a:t>
            </a:r>
          </a:p>
          <a:p>
            <a:pPr lvl="1"/>
            <a:r>
              <a:rPr lang="en-GB" dirty="0" smtClean="0"/>
              <a:t>Life style: Feelings, beliefs , motives and goals </a:t>
            </a:r>
          </a:p>
          <a:p>
            <a:pPr lvl="1"/>
            <a:r>
              <a:rPr lang="en-GB" dirty="0" smtClean="0"/>
              <a:t>Life style investigator </a:t>
            </a:r>
          </a:p>
          <a:p>
            <a:pPr lvl="1"/>
            <a:r>
              <a:rPr lang="en-GB" dirty="0" smtClean="0"/>
              <a:t>Interpretations of private logic: If they are not perfect, they are a failure </a:t>
            </a:r>
          </a:p>
          <a:p>
            <a:pPr lvl="1"/>
            <a:r>
              <a:rPr lang="en-GB" dirty="0" smtClean="0"/>
              <a:t>Aware of negative thinking and how it restricts their living </a:t>
            </a:r>
          </a:p>
          <a:p>
            <a:pPr lvl="1"/>
            <a:r>
              <a:rPr lang="en-GB" dirty="0" smtClean="0"/>
              <a:t>Psychological explorers – in their journey </a:t>
            </a:r>
            <a:endParaRPr lang="en-US" dirty="0" smtClean="0"/>
          </a:p>
          <a:p>
            <a:pPr lvl="1"/>
            <a:r>
              <a:rPr lang="en-GB" dirty="0" smtClean="0"/>
              <a:t>More productive and constructive future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Family constellation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Evaluating the conditions that prevailed in the family when the person was young child in the process of forming lifestyle convictions and basic assumptions in life </a:t>
            </a:r>
          </a:p>
          <a:p>
            <a:r>
              <a:rPr lang="en-GB" dirty="0" smtClean="0"/>
              <a:t>Lifestyle assessment </a:t>
            </a:r>
            <a:r>
              <a:rPr lang="en-GB" dirty="0" smtClean="0"/>
              <a:t>questionnaire </a:t>
            </a:r>
            <a:r>
              <a:rPr lang="en-GB" dirty="0" smtClean="0"/>
              <a:t>( Power, Griffith, </a:t>
            </a:r>
            <a:r>
              <a:rPr lang="en-GB" dirty="0" err="1" smtClean="0"/>
              <a:t>Mosak</a:t>
            </a:r>
            <a:r>
              <a:rPr lang="en-GB" dirty="0" smtClean="0"/>
              <a:t> and </a:t>
            </a:r>
            <a:r>
              <a:rPr lang="en-GB" dirty="0" err="1" smtClean="0"/>
              <a:t>Shulman</a:t>
            </a:r>
            <a:r>
              <a:rPr lang="en-GB" dirty="0" smtClean="0"/>
              <a:t> )</a:t>
            </a:r>
          </a:p>
          <a:p>
            <a:r>
              <a:rPr lang="en-GB" dirty="0" smtClean="0"/>
              <a:t>Early Recollections- Before the age of 9 ( at least three) – Tell me what moments stand out for You?</a:t>
            </a:r>
          </a:p>
          <a:p>
            <a:r>
              <a:rPr lang="en-GB" dirty="0" smtClean="0"/>
              <a:t>Remember only those things consistent with the current view of themselves </a:t>
            </a:r>
          </a:p>
          <a:p>
            <a:r>
              <a:rPr lang="en-GB" dirty="0" err="1" smtClean="0"/>
              <a:t>Limitted</a:t>
            </a:r>
            <a:r>
              <a:rPr lang="en-GB" dirty="0" smtClean="0"/>
              <a:t> perception strengths people’s private logic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Dreams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Projections of a client’s current concerns</a:t>
            </a:r>
          </a:p>
          <a:p>
            <a:pPr>
              <a:buNone/>
            </a:pPr>
            <a:r>
              <a:rPr lang="en-GB" dirty="0" smtClean="0"/>
              <a:t>   and indications of his / her mood.</a:t>
            </a:r>
          </a:p>
          <a:p>
            <a:r>
              <a:rPr lang="en-GB" dirty="0" smtClean="0"/>
              <a:t>Dreams are rehearsals of possible future courses of actions </a:t>
            </a:r>
          </a:p>
          <a:p>
            <a:r>
              <a:rPr lang="en-GB" dirty="0" smtClean="0"/>
              <a:t>Dreams are purposeful and unique</a:t>
            </a:r>
          </a:p>
          <a:p>
            <a:r>
              <a:rPr lang="en-GB" dirty="0" smtClean="0"/>
              <a:t>No fixed symbolism in dreams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Priorities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Israeil</a:t>
            </a:r>
            <a:r>
              <a:rPr lang="en-GB" dirty="0" smtClean="0"/>
              <a:t> Psychologist , </a:t>
            </a:r>
            <a:r>
              <a:rPr lang="en-GB" dirty="0" err="1" smtClean="0"/>
              <a:t>Nera</a:t>
            </a:r>
            <a:r>
              <a:rPr lang="en-GB" dirty="0" smtClean="0"/>
              <a:t> </a:t>
            </a:r>
            <a:r>
              <a:rPr lang="en-GB" dirty="0" err="1" smtClean="0"/>
              <a:t>Kefir</a:t>
            </a:r>
            <a:endParaRPr lang="en-GB" dirty="0" smtClean="0"/>
          </a:p>
          <a:p>
            <a:r>
              <a:rPr lang="en-GB" dirty="0" smtClean="0"/>
              <a:t>Four priorities</a:t>
            </a:r>
          </a:p>
          <a:p>
            <a:r>
              <a:rPr lang="en-GB" dirty="0" smtClean="0"/>
              <a:t>1.Superiority – Leadership &amp; Accomplishment</a:t>
            </a:r>
          </a:p>
          <a:p>
            <a:r>
              <a:rPr lang="en-GB" dirty="0" smtClean="0"/>
              <a:t>                       Overwork, overburdened </a:t>
            </a:r>
          </a:p>
          <a:p>
            <a:r>
              <a:rPr lang="en-GB" dirty="0" smtClean="0"/>
              <a:t>2.Control – Guarantees against ridicule, cannot tolerate humiliation, socially successful</a:t>
            </a:r>
          </a:p>
          <a:p>
            <a:r>
              <a:rPr lang="en-GB" dirty="0" smtClean="0"/>
              <a:t>3. Comfort- Avoid pain and stress. Delay the process of decision making. Routine tasks are avoided </a:t>
            </a:r>
          </a:p>
          <a:p>
            <a:r>
              <a:rPr lang="en-GB" dirty="0" smtClean="0"/>
              <a:t>4. Pleasing – Avoid rejection by seeking constant approval and acceptance </a:t>
            </a:r>
          </a:p>
          <a:p>
            <a:r>
              <a:rPr lang="en-GB" dirty="0" smtClean="0"/>
              <a:t>Is it therapists role to change one’s behaviours?</a:t>
            </a:r>
          </a:p>
          <a:p>
            <a:r>
              <a:rPr lang="en-GB" dirty="0" smtClean="0"/>
              <a:t>Can we aim for wide range of behaviours to attain significance?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0" dirty="0" smtClean="0"/>
              <a:t> Integration &amp; Summary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Life style q reveals a pattern of basic mistakes, faulty assumptions, absolutes, rigid stands that makes it difficult for a person to enjoy life  </a:t>
            </a:r>
            <a:endParaRPr lang="en-US" dirty="0" smtClean="0"/>
          </a:p>
          <a:p>
            <a:r>
              <a:rPr lang="en-GB" dirty="0" smtClean="0"/>
              <a:t>Read the summary to the client </a:t>
            </a:r>
          </a:p>
          <a:p>
            <a:r>
              <a:rPr lang="en-GB" dirty="0" smtClean="0"/>
              <a:t>In the following session, the client reads the summary loud </a:t>
            </a:r>
          </a:p>
          <a:p>
            <a:r>
              <a:rPr lang="en-GB" dirty="0" err="1" smtClean="0"/>
              <a:t>Obseve</a:t>
            </a:r>
            <a:r>
              <a:rPr lang="en-GB" dirty="0" smtClean="0"/>
              <a:t> NVM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Instrumental in the formulation of psychodynamic approaches to counselling </a:t>
            </a:r>
          </a:p>
          <a:p>
            <a:r>
              <a:rPr lang="en-GB" dirty="0" smtClean="0"/>
              <a:t>Social and cultural factors had great impact on the personality development of a person </a:t>
            </a:r>
          </a:p>
          <a:p>
            <a:r>
              <a:rPr lang="en-GB" dirty="0" smtClean="0"/>
              <a:t>Moved away from Freud’s biological and deterministic view of human nature </a:t>
            </a:r>
          </a:p>
          <a:p>
            <a:r>
              <a:rPr lang="en-GB" dirty="0" smtClean="0"/>
              <a:t>(</a:t>
            </a:r>
            <a:r>
              <a:rPr lang="en-GB" dirty="0" err="1" smtClean="0"/>
              <a:t>Karren</a:t>
            </a:r>
            <a:r>
              <a:rPr lang="en-GB" dirty="0" smtClean="0"/>
              <a:t> Horney, Erich Fromm, Harry Stack Sullivan)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Mosak’s</a:t>
            </a:r>
            <a:r>
              <a:rPr lang="en-GB" dirty="0" smtClean="0"/>
              <a:t> 5 mistakes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Life style can be conceived of as a personal mythology as if everything was true</a:t>
            </a:r>
          </a:p>
          <a:p>
            <a:r>
              <a:rPr lang="en-GB" dirty="0" smtClean="0"/>
              <a:t>1. Overgeneralizations: No Fairness in the world</a:t>
            </a:r>
          </a:p>
          <a:p>
            <a:r>
              <a:rPr lang="en-GB" dirty="0" smtClean="0"/>
              <a:t>2. False / Impossible goals_ I must please everyone, if I am to be loved </a:t>
            </a:r>
          </a:p>
          <a:p>
            <a:r>
              <a:rPr lang="en-GB" dirty="0" smtClean="0"/>
              <a:t>3. Misperceptions of life- Life is very difficult for me </a:t>
            </a:r>
          </a:p>
          <a:p>
            <a:r>
              <a:rPr lang="en-GB" dirty="0" smtClean="0"/>
              <a:t>4. Denial of one’s worth- I am stupid </a:t>
            </a:r>
          </a:p>
          <a:p>
            <a:r>
              <a:rPr lang="en-GB" dirty="0" smtClean="0"/>
              <a:t>5. Faulty Values- I must go to the top regardless of who gets wounded ( Ruth’s Case)</a:t>
            </a:r>
          </a:p>
          <a:p>
            <a:r>
              <a:rPr lang="en-GB" dirty="0" smtClean="0"/>
              <a:t>Encouragement process: Asking the clients to challenge the mistakes </a:t>
            </a:r>
          </a:p>
          <a:p>
            <a:r>
              <a:rPr lang="en-GB" dirty="0" smtClean="0"/>
              <a:t>Discouragement is the basic condition that prevents people from functioning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Encouraging insight </a:t>
            </a:r>
          </a:p>
          <a:p>
            <a:pPr>
              <a:buNone/>
            </a:pPr>
            <a:r>
              <a:rPr lang="en-GB" dirty="0" smtClean="0"/>
              <a:t>Though they are supportive they are also</a:t>
            </a:r>
          </a:p>
          <a:p>
            <a:pPr>
              <a:buNone/>
            </a:pPr>
            <a:r>
              <a:rPr lang="en-GB" dirty="0" smtClean="0"/>
              <a:t>confrontive </a:t>
            </a:r>
          </a:p>
          <a:p>
            <a:pPr>
              <a:buNone/>
            </a:pPr>
            <a:r>
              <a:rPr lang="en-GB" dirty="0" smtClean="0"/>
              <a:t>* Insight is a step towards behavioural changes 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Interpretation is a technique that facilitates the process of getting insight  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“ it seems to me    ...... I have a hunch....This is how it appears to me ....</a:t>
            </a:r>
          </a:p>
          <a:p>
            <a:pPr>
              <a:buFont typeface="Arial" charset="0"/>
              <a:buChar char="•"/>
            </a:pPr>
            <a:r>
              <a:rPr lang="en-GB" dirty="0" smtClean="0"/>
              <a:t>Interpretation is a virtue than a technique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Helping with reorientations/ Action -insights into practice </a:t>
            </a:r>
          </a:p>
          <a:p>
            <a:r>
              <a:rPr lang="en-GB" dirty="0" smtClean="0"/>
              <a:t>Re-education </a:t>
            </a:r>
          </a:p>
          <a:p>
            <a:r>
              <a:rPr lang="en-GB" dirty="0" smtClean="0"/>
              <a:t>Act as if they wanted to be this way not the other ways ( Mistakes)</a:t>
            </a:r>
          </a:p>
          <a:p>
            <a:r>
              <a:rPr lang="en-GB" dirty="0" smtClean="0"/>
              <a:t>Clients are asked to catch with old patterns and take a pause that will help them to modify their behaviours</a:t>
            </a:r>
          </a:p>
          <a:p>
            <a:r>
              <a:rPr lang="en-GB" dirty="0" smtClean="0"/>
              <a:t>Consider possible alternatives and commitment to the decisions ( Reorientations)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Techniques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Immediacy: What is going on in the present moment – Client is leaning on you for advice from you ... Say it</a:t>
            </a:r>
          </a:p>
          <a:p>
            <a:r>
              <a:rPr lang="en-GB" dirty="0" smtClean="0"/>
              <a:t>Self defeating by clinging on to the faulty belief that she cannot take decisions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Paradoxical intention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Way of changing behaviour</a:t>
            </a:r>
          </a:p>
          <a:p>
            <a:r>
              <a:rPr lang="en-GB" dirty="0" smtClean="0"/>
              <a:t>Prescribing the symptoms and anti-suggestion</a:t>
            </a:r>
          </a:p>
          <a:p>
            <a:r>
              <a:rPr lang="en-GB" dirty="0" smtClean="0"/>
              <a:t>Outcome: Exaggerate debilitating thoughts and behaviours </a:t>
            </a:r>
          </a:p>
          <a:p>
            <a:r>
              <a:rPr lang="en-GB" dirty="0" smtClean="0"/>
              <a:t>Symptoms become out of proportion</a:t>
            </a:r>
          </a:p>
          <a:p>
            <a:r>
              <a:rPr lang="en-GB" dirty="0" smtClean="0"/>
              <a:t>It joins the client’s resistance </a:t>
            </a:r>
          </a:p>
          <a:p>
            <a:r>
              <a:rPr lang="en-GB" dirty="0" smtClean="0"/>
              <a:t>Procrastinations</a:t>
            </a:r>
          </a:p>
          <a:p>
            <a:r>
              <a:rPr lang="en-GB" dirty="0" smtClean="0"/>
              <a:t>Exaggerations of behaviours can help the client might learn from the experiment</a:t>
            </a:r>
          </a:p>
          <a:p>
            <a:r>
              <a:rPr lang="en-GB" dirty="0" smtClean="0"/>
              <a:t>Insight- How they are dramatically behaving and the consequences of it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Acting </a:t>
            </a:r>
            <a:r>
              <a:rPr lang="en-GB" smtClean="0"/>
              <a:t>As if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Role paying situation</a:t>
            </a:r>
          </a:p>
          <a:p>
            <a:r>
              <a:rPr lang="en-GB" dirty="0" smtClean="0"/>
              <a:t>Imagine and act the way they like to be </a:t>
            </a:r>
          </a:p>
          <a:p>
            <a:r>
              <a:rPr lang="en-GB" dirty="0" smtClean="0"/>
              <a:t>Ruth – she is not attractive – Married the one who dated </a:t>
            </a:r>
          </a:p>
          <a:p>
            <a:r>
              <a:rPr lang="en-GB" dirty="0" smtClean="0"/>
              <a:t>What would have happened, if you had acted as if..... You were very attractive </a:t>
            </a:r>
          </a:p>
          <a:p>
            <a:endParaRPr lang="en-GB" dirty="0" smtClean="0"/>
          </a:p>
          <a:p>
            <a:r>
              <a:rPr lang="en-GB" dirty="0" smtClean="0"/>
              <a:t>Positive experiences  and positive changes in the plans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Spitting in the client’s Soup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Counsellor determines the  purpose and payoff of some behaviour and then spoils the game by reducing the usefulness of the behaviour in front of the client’s eyes </a:t>
            </a:r>
          </a:p>
          <a:p>
            <a:r>
              <a:rPr lang="en-GB" dirty="0" err="1" smtClean="0"/>
              <a:t>Eg</a:t>
            </a:r>
            <a:r>
              <a:rPr lang="en-GB" dirty="0" smtClean="0"/>
              <a:t>: Father Vs children </a:t>
            </a:r>
          </a:p>
          <a:p>
            <a:r>
              <a:rPr lang="en-GB" dirty="0" smtClean="0"/>
              <a:t>      Mileage out of the situation </a:t>
            </a:r>
          </a:p>
          <a:p>
            <a:r>
              <a:rPr lang="en-GB" dirty="0" smtClean="0"/>
              <a:t>      Works hard that the children can enjoy</a:t>
            </a:r>
          </a:p>
          <a:p>
            <a:r>
              <a:rPr lang="en-GB" dirty="0" smtClean="0"/>
              <a:t>      Martyr stance </a:t>
            </a:r>
          </a:p>
          <a:p>
            <a:r>
              <a:rPr lang="en-GB" dirty="0" smtClean="0"/>
              <a:t>      The price that he pays </a:t>
            </a:r>
            <a:endParaRPr lang="en-US" dirty="0" smtClean="0"/>
          </a:p>
          <a:p>
            <a:pPr lvl="2"/>
            <a:r>
              <a:rPr lang="en-GB" dirty="0" smtClean="0"/>
              <a:t> May continue with the behaviour but he does not want to deceive himself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Catching oneself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Client becomes aware of some self destructive behaviour / irrational thought but does not engage in self condemnation </a:t>
            </a:r>
          </a:p>
          <a:p>
            <a:r>
              <a:rPr lang="en-GB" dirty="0" smtClean="0"/>
              <a:t>Initially clients catch themselves too late </a:t>
            </a:r>
          </a:p>
          <a:p>
            <a:r>
              <a:rPr lang="en-GB" dirty="0" smtClean="0"/>
              <a:t>Follow same patterns </a:t>
            </a:r>
          </a:p>
          <a:p>
            <a:r>
              <a:rPr lang="en-GB" dirty="0" smtClean="0"/>
              <a:t>Father Vs Children – Avoid using guilt as a way to get gratitude </a:t>
            </a:r>
          </a:p>
          <a:p>
            <a:r>
              <a:rPr lang="en-GB" dirty="0" smtClean="0"/>
              <a:t>Still catch up with the same old patterns </a:t>
            </a:r>
          </a:p>
          <a:p>
            <a:r>
              <a:rPr lang="en-GB" dirty="0" smtClean="0"/>
              <a:t> Client can take a break and consider other ways of responding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Push –Button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Positive Event VS Negative Event </a:t>
            </a:r>
          </a:p>
          <a:p>
            <a:r>
              <a:rPr lang="en-GB" dirty="0" smtClean="0"/>
              <a:t>Pleasant &amp; Unpleasant Experiences</a:t>
            </a:r>
          </a:p>
          <a:p>
            <a:r>
              <a:rPr lang="en-GB" dirty="0" smtClean="0"/>
              <a:t>Feelings followed </a:t>
            </a:r>
          </a:p>
          <a:p>
            <a:r>
              <a:rPr lang="en-GB" dirty="0" smtClean="0"/>
              <a:t>Visualization process </a:t>
            </a:r>
          </a:p>
          <a:p>
            <a:r>
              <a:rPr lang="en-GB" dirty="0" err="1" smtClean="0"/>
              <a:t>Eg</a:t>
            </a:r>
            <a:r>
              <a:rPr lang="en-GB" dirty="0" smtClean="0"/>
              <a:t>. Depression – Result of thinking </a:t>
            </a:r>
          </a:p>
          <a:p>
            <a:r>
              <a:rPr lang="en-GB" dirty="0" smtClean="0"/>
              <a:t>Aim- Clients can create whatever the feelings they desire by deciding on their thoughts  </a:t>
            </a:r>
          </a:p>
          <a:p>
            <a:r>
              <a:rPr lang="en-GB" dirty="0" smtClean="0"/>
              <a:t>Counsellor sends home (‘2 butts- De.. butt and ha... butt) 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Avoiding Traps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Some of the self defeating patterns </a:t>
            </a:r>
          </a:p>
          <a:p>
            <a:r>
              <a:rPr lang="en-GB" dirty="0" smtClean="0"/>
              <a:t>( No one cares) </a:t>
            </a:r>
          </a:p>
          <a:p>
            <a:r>
              <a:rPr lang="en-GB" dirty="0" smtClean="0"/>
              <a:t>Cling on to pay off</a:t>
            </a:r>
          </a:p>
          <a:p>
            <a:r>
              <a:rPr lang="en-GB" dirty="0" smtClean="0"/>
              <a:t>Set Up a situation that counsellors may react in the same way others react </a:t>
            </a:r>
          </a:p>
          <a:p>
            <a:r>
              <a:rPr lang="en-GB" dirty="0" smtClean="0"/>
              <a:t>Not to reinforce behaviours </a:t>
            </a:r>
          </a:p>
          <a:p>
            <a:r>
              <a:rPr lang="en-GB" dirty="0" smtClean="0"/>
              <a:t>Encourage those behaviours that will bring psychological maturity 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&amp; Cultural Factors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IPL</a:t>
            </a:r>
          </a:p>
          <a:p>
            <a:r>
              <a:rPr lang="en-US" dirty="0" smtClean="0"/>
              <a:t>Social Roles, social expectations, Leadership styles </a:t>
            </a:r>
          </a:p>
          <a:p>
            <a:r>
              <a:rPr lang="en-US" dirty="0" smtClean="0"/>
              <a:t>Political ideologies </a:t>
            </a:r>
          </a:p>
          <a:p>
            <a:r>
              <a:rPr lang="en-US" dirty="0" smtClean="0"/>
              <a:t>Communication patterns </a:t>
            </a:r>
          </a:p>
          <a:p>
            <a:r>
              <a:rPr lang="en-US" dirty="0" smtClean="0"/>
              <a:t>Patterns of Economic prosperity</a:t>
            </a:r>
          </a:p>
          <a:p>
            <a:r>
              <a:rPr lang="en-US" dirty="0" smtClean="0"/>
              <a:t>Poverty, war or peace </a:t>
            </a:r>
          </a:p>
          <a:p>
            <a:r>
              <a:rPr lang="en-US" dirty="0" smtClean="0"/>
              <a:t>Patterns of intolerance </a:t>
            </a:r>
          </a:p>
          <a:p>
            <a:r>
              <a:rPr lang="en-US" dirty="0" smtClean="0"/>
              <a:t>Discrimination </a:t>
            </a:r>
          </a:p>
          <a:p>
            <a:r>
              <a:rPr lang="en-US" dirty="0" smtClean="0"/>
              <a:t>Family organization</a:t>
            </a:r>
          </a:p>
          <a:p>
            <a:r>
              <a:rPr lang="en-US" dirty="0" smtClean="0"/>
              <a:t>Rituals, cultural myths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84325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Tasks setting &amp; Commitment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Concrete steps and commitment </a:t>
            </a:r>
          </a:p>
          <a:p>
            <a:r>
              <a:rPr lang="en-GB" dirty="0" smtClean="0"/>
              <a:t>Tasks must be realistic and achievable </a:t>
            </a:r>
          </a:p>
          <a:p>
            <a:r>
              <a:rPr lang="en-GB" dirty="0" smtClean="0"/>
              <a:t>Long term goals and direction 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Terminating and summarising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Setting limits</a:t>
            </a:r>
          </a:p>
          <a:p>
            <a:r>
              <a:rPr lang="en-GB" dirty="0" smtClean="0"/>
              <a:t>Closing times </a:t>
            </a:r>
          </a:p>
          <a:p>
            <a:r>
              <a:rPr lang="en-GB" dirty="0" smtClean="0"/>
              <a:t>Summarising the highlights of a session</a:t>
            </a:r>
          </a:p>
          <a:p>
            <a:r>
              <a:rPr lang="en-GB" dirty="0" smtClean="0"/>
              <a:t>Action oriented “homework assignment”</a:t>
            </a:r>
          </a:p>
          <a:p>
            <a:r>
              <a:rPr lang="en-GB" dirty="0" err="1" smtClean="0"/>
              <a:t>Adlerians</a:t>
            </a:r>
            <a:r>
              <a:rPr lang="en-GB" dirty="0" smtClean="0"/>
              <a:t> are pragmatic</a:t>
            </a:r>
          </a:p>
          <a:p>
            <a:pPr lvl="1"/>
            <a:r>
              <a:rPr lang="en-GB" dirty="0" smtClean="0"/>
              <a:t>Advice </a:t>
            </a:r>
          </a:p>
          <a:p>
            <a:pPr lvl="1"/>
            <a:r>
              <a:rPr lang="en-GB" dirty="0" smtClean="0"/>
              <a:t>Homework ( Shopping &amp; returning)</a:t>
            </a:r>
          </a:p>
          <a:p>
            <a:pPr lvl="1"/>
            <a:r>
              <a:rPr lang="en-GB" dirty="0" smtClean="0"/>
              <a:t>Humour: Help the clients to take themselves less seriously</a:t>
            </a:r>
          </a:p>
          <a:p>
            <a:pPr lvl="1"/>
            <a:r>
              <a:rPr lang="en-GB" dirty="0" smtClean="0"/>
              <a:t>Silence : Giving advice too quickly and too often or rescuing clients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Individual psychology – Growth model # medical model </a:t>
            </a:r>
          </a:p>
          <a:p>
            <a:r>
              <a:rPr lang="en-GB" dirty="0" smtClean="0"/>
              <a:t>Varied spheres </a:t>
            </a:r>
          </a:p>
          <a:p>
            <a:r>
              <a:rPr lang="en-GB" dirty="0" smtClean="0"/>
              <a:t>Child –guidance centres</a:t>
            </a:r>
          </a:p>
          <a:p>
            <a:r>
              <a:rPr lang="en-GB" dirty="0" smtClean="0"/>
              <a:t>Parent-child counselling</a:t>
            </a:r>
          </a:p>
          <a:p>
            <a:r>
              <a:rPr lang="en-GB" dirty="0" smtClean="0"/>
              <a:t>Marital counselling</a:t>
            </a:r>
          </a:p>
          <a:p>
            <a:r>
              <a:rPr lang="en-GB" dirty="0" smtClean="0"/>
              <a:t>Family therapy</a:t>
            </a:r>
          </a:p>
          <a:p>
            <a:r>
              <a:rPr lang="en-GB" dirty="0" smtClean="0"/>
              <a:t>Mental health institutions</a:t>
            </a:r>
          </a:p>
          <a:p>
            <a:r>
              <a:rPr lang="en-GB" dirty="0" smtClean="0"/>
              <a:t>(Faulty lifestyle of school children- sought social interest and mental health, Mistaken concepts and values are at the root of social and emotional problems </a:t>
            </a:r>
          </a:p>
          <a:p>
            <a:r>
              <a:rPr lang="en-GB" dirty="0" smtClean="0"/>
              <a:t>Identify and change their mistaken beliefs about life and thus participate more fully in a social world)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A great deal of freedom using wide range of techniques </a:t>
            </a:r>
          </a:p>
          <a:p>
            <a:r>
              <a:rPr lang="en-GB" dirty="0" smtClean="0"/>
              <a:t>Individual psychology</a:t>
            </a:r>
          </a:p>
          <a:p>
            <a:r>
              <a:rPr lang="en-GB" dirty="0" smtClean="0"/>
              <a:t>Teleological world view </a:t>
            </a:r>
          </a:p>
          <a:p>
            <a:r>
              <a:rPr lang="en-GB" dirty="0" smtClean="0"/>
              <a:t>Cognitive ideas that emotions and behaviours are influenced by one’s beliefs and thinking </a:t>
            </a:r>
          </a:p>
          <a:p>
            <a:r>
              <a:rPr lang="en-GB" dirty="0" smtClean="0"/>
              <a:t>Working out an action plan</a:t>
            </a:r>
          </a:p>
          <a:p>
            <a:r>
              <a:rPr lang="en-GB" dirty="0" smtClean="0"/>
              <a:t>Collaborative relationship</a:t>
            </a:r>
          </a:p>
          <a:p>
            <a:r>
              <a:rPr lang="en-GB" dirty="0" smtClean="0"/>
              <a:t>Encouragement </a:t>
            </a:r>
          </a:p>
          <a:p>
            <a:r>
              <a:rPr lang="en-GB" dirty="0" smtClean="0"/>
              <a:t>Abraham Maslow, Victor </a:t>
            </a:r>
            <a:r>
              <a:rPr lang="en-GB" dirty="0" err="1" smtClean="0"/>
              <a:t>Frankle</a:t>
            </a:r>
            <a:r>
              <a:rPr lang="en-GB" dirty="0" smtClean="0"/>
              <a:t>, Rollo May and Ellis have acknowledged his contributions </a:t>
            </a:r>
          </a:p>
          <a:p>
            <a:r>
              <a:rPr lang="en-GB" dirty="0" smtClean="0"/>
              <a:t>Most influential on other therapy systems  ( Person as purposive and self determining and as always striving for growth, value and meaning 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Limitations and 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 Formalizing and teaching others the basic concepts of individual psychology </a:t>
            </a:r>
          </a:p>
          <a:p>
            <a:r>
              <a:rPr lang="en-GB" dirty="0" smtClean="0"/>
              <a:t>Placed practice and teaching in a systematic way</a:t>
            </a:r>
          </a:p>
          <a:p>
            <a:r>
              <a:rPr lang="en-GB" dirty="0" smtClean="0"/>
              <a:t>Difficult to empirically validate the basic hypothesis</a:t>
            </a:r>
          </a:p>
          <a:p>
            <a:r>
              <a:rPr lang="en-GB" dirty="0" smtClean="0"/>
              <a:t>Common sense psychology for its simplistic nature </a:t>
            </a:r>
          </a:p>
          <a:p>
            <a:r>
              <a:rPr lang="en-GB" dirty="0" smtClean="0"/>
              <a:t>Self as the locus of change and responsibility </a:t>
            </a:r>
          </a:p>
          <a:p>
            <a:r>
              <a:rPr lang="en-GB" dirty="0" smtClean="0"/>
              <a:t>Detailed explorations of one’s early childhood – Many clients are likely to resent intrusions</a:t>
            </a:r>
          </a:p>
          <a:p>
            <a:r>
              <a:rPr lang="en-GB" dirty="0" smtClean="0"/>
              <a:t>There is no one way to deal with problems </a:t>
            </a:r>
          </a:p>
          <a:p>
            <a:r>
              <a:rPr lang="en-GB" dirty="0" smtClean="0"/>
              <a:t>Culture expect the counsellors to be “ experts” in solving the problems of the client .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Suggested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Adler, A. (1958)</a:t>
            </a:r>
            <a:r>
              <a:rPr lang="en-GB" i="1" dirty="0" smtClean="0"/>
              <a:t>. What life should mean to you. </a:t>
            </a:r>
            <a:r>
              <a:rPr lang="en-GB" dirty="0" smtClean="0"/>
              <a:t>New York: Capricorn</a:t>
            </a:r>
          </a:p>
          <a:p>
            <a:r>
              <a:rPr lang="en-GB" dirty="0" smtClean="0"/>
              <a:t>Adler, A. (1964).</a:t>
            </a:r>
            <a:r>
              <a:rPr lang="en-GB" i="1" dirty="0" smtClean="0"/>
              <a:t> Social interest: A challenge to mankind</a:t>
            </a:r>
            <a:r>
              <a:rPr lang="en-GB" dirty="0" smtClean="0"/>
              <a:t>. New York: Capricorn</a:t>
            </a:r>
          </a:p>
          <a:p>
            <a:r>
              <a:rPr lang="en-GB" dirty="0" err="1" smtClean="0"/>
              <a:t>Mosak</a:t>
            </a:r>
            <a:r>
              <a:rPr lang="en-GB" dirty="0" smtClean="0"/>
              <a:t>, H. ( 1977).</a:t>
            </a:r>
            <a:r>
              <a:rPr lang="en-GB" i="1" dirty="0" smtClean="0"/>
              <a:t>On purpose. </a:t>
            </a:r>
            <a:r>
              <a:rPr lang="en-GB" dirty="0" smtClean="0"/>
              <a:t>Chicago: Alfred Adler institute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Factors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Move from one culture to another</a:t>
            </a:r>
          </a:p>
          <a:p>
            <a:r>
              <a:rPr lang="en-US" dirty="0" smtClean="0"/>
              <a:t>Entry into new roles</a:t>
            </a:r>
          </a:p>
          <a:p>
            <a:r>
              <a:rPr lang="en-US" dirty="0" smtClean="0"/>
              <a:t>Age graded expectations</a:t>
            </a:r>
          </a:p>
          <a:p>
            <a:r>
              <a:rPr lang="en-US" dirty="0" smtClean="0"/>
              <a:t>Historical events 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18757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Social –psychological and teleological view of human nature</a:t>
            </a:r>
          </a:p>
          <a:p>
            <a:r>
              <a:rPr lang="en-GB" dirty="0" smtClean="0"/>
              <a:t>Where we are going is more important than where we have come from (Past- Future)</a:t>
            </a:r>
          </a:p>
          <a:p>
            <a:r>
              <a:rPr lang="en-GB" dirty="0" smtClean="0"/>
              <a:t>Humans as creators and creations of their own lives ( Self made people)</a:t>
            </a:r>
          </a:p>
          <a:p>
            <a:r>
              <a:rPr lang="en-GB" dirty="0" smtClean="0"/>
              <a:t>Not determined by childhood experiences </a:t>
            </a:r>
          </a:p>
          <a:p>
            <a:r>
              <a:rPr lang="en-GB" dirty="0" smtClean="0"/>
              <a:t>We shape our lives rather than shaped by our childhood </a:t>
            </a:r>
            <a:r>
              <a:rPr lang="en-GB" dirty="0" smtClean="0"/>
              <a:t>experiences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Concepts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View of human nature</a:t>
            </a:r>
          </a:p>
          <a:p>
            <a:r>
              <a:rPr lang="en-GB" dirty="0" smtClean="0"/>
              <a:t>Freud was narrow in his stress on biological and instinctual determination </a:t>
            </a:r>
          </a:p>
          <a:p>
            <a:r>
              <a:rPr lang="en-GB" dirty="0" smtClean="0"/>
              <a:t>Largely influenced by first six years </a:t>
            </a:r>
          </a:p>
          <a:p>
            <a:r>
              <a:rPr lang="en-GB" dirty="0" smtClean="0"/>
              <a:t>No exploration but he is interested in the person’s perception , this interpretation has a continuing influence </a:t>
            </a:r>
          </a:p>
          <a:p>
            <a:r>
              <a:rPr lang="en-GB" dirty="0" smtClean="0"/>
              <a:t>Humans are motivated by social urges rather than sexual urges </a:t>
            </a:r>
          </a:p>
          <a:p>
            <a:r>
              <a:rPr lang="en-GB" dirty="0" smtClean="0"/>
              <a:t>Behaviour is purposeful and goal directed </a:t>
            </a:r>
          </a:p>
          <a:p>
            <a:r>
              <a:rPr lang="en-GB" dirty="0" smtClean="0"/>
              <a:t>Consciousness and not unconsciousness is the centre of personality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Adler  Vs Freud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Social Vs Sexual </a:t>
            </a:r>
          </a:p>
          <a:p>
            <a:r>
              <a:rPr lang="en-GB" dirty="0" smtClean="0"/>
              <a:t>Consciousness VS unconsciousness</a:t>
            </a:r>
          </a:p>
          <a:p>
            <a:r>
              <a:rPr lang="en-GB" dirty="0" smtClean="0"/>
              <a:t>Past Vs Future </a:t>
            </a:r>
          </a:p>
          <a:p>
            <a:r>
              <a:rPr lang="en-GB" dirty="0" smtClean="0"/>
              <a:t>Choice Vs Compulsions </a:t>
            </a:r>
          </a:p>
          <a:p>
            <a:r>
              <a:rPr lang="en-GB" dirty="0" smtClean="0"/>
              <a:t>Responsibility Vs Instincts </a:t>
            </a:r>
          </a:p>
          <a:p>
            <a:r>
              <a:rPr lang="en-GB" dirty="0" smtClean="0"/>
              <a:t>Subjective Vs objective ( other, object) </a:t>
            </a:r>
          </a:p>
          <a:p>
            <a:r>
              <a:rPr lang="en-GB" dirty="0" smtClean="0"/>
              <a:t>Growth Model Vs Developmental model </a:t>
            </a:r>
          </a:p>
          <a:p>
            <a:r>
              <a:rPr lang="en-GB" dirty="0" smtClean="0"/>
              <a:t>Meaning in life Vs Gratification of instincts </a:t>
            </a:r>
          </a:p>
          <a:p>
            <a:r>
              <a:rPr lang="en-GB" dirty="0" smtClean="0"/>
              <a:t>Therapeutic Relationship (Equal) Vs Neutral </a:t>
            </a:r>
          </a:p>
          <a:p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350</TotalTime>
  <Words>3089</Words>
  <Application>Microsoft Office PowerPoint</Application>
  <PresentationFormat>On-screen Show (4:3)</PresentationFormat>
  <Paragraphs>439</Paragraphs>
  <Slides>55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Opulent</vt:lpstr>
      <vt:lpstr>Slide 1</vt:lpstr>
      <vt:lpstr>Alfred Adler </vt:lpstr>
      <vt:lpstr>Formation of theory</vt:lpstr>
      <vt:lpstr>AA</vt:lpstr>
      <vt:lpstr>Social &amp; Cultural Factors</vt:lpstr>
      <vt:lpstr>Change Factors </vt:lpstr>
      <vt:lpstr>AA</vt:lpstr>
      <vt:lpstr>Key Concepts </vt:lpstr>
      <vt:lpstr>Adler  Vs Freud </vt:lpstr>
      <vt:lpstr>Key concepts</vt:lpstr>
      <vt:lpstr>Key concepts </vt:lpstr>
      <vt:lpstr>Growth Model &amp; Subjective Approach to psychology </vt:lpstr>
      <vt:lpstr>Subjective Approach </vt:lpstr>
      <vt:lpstr>Unity and patterns of personality </vt:lpstr>
      <vt:lpstr>Unity and patterns of personality </vt:lpstr>
      <vt:lpstr>Behaviour as purposeful and Goal oriented </vt:lpstr>
      <vt:lpstr>Fictional finalism-</vt:lpstr>
      <vt:lpstr>Striving for Significance and Superiority</vt:lpstr>
      <vt:lpstr>Social interest </vt:lpstr>
      <vt:lpstr>Social interest </vt:lpstr>
      <vt:lpstr>Mosak’s Five life tasks</vt:lpstr>
      <vt:lpstr>Birth Order position</vt:lpstr>
      <vt:lpstr>Birth Order position</vt:lpstr>
      <vt:lpstr>Birth Order position</vt:lpstr>
      <vt:lpstr>Birth Order position</vt:lpstr>
      <vt:lpstr>Birth Order position</vt:lpstr>
      <vt:lpstr>The Therapeutic Process</vt:lpstr>
      <vt:lpstr>Mosan and maniacci </vt:lpstr>
      <vt:lpstr>Therapist’s Function and Role</vt:lpstr>
      <vt:lpstr>Client’s Experience </vt:lpstr>
      <vt:lpstr>Client’s Expereince</vt:lpstr>
      <vt:lpstr>Relationship between Therapist and Client </vt:lpstr>
      <vt:lpstr>Application: Therapeutic Techniques &amp; Procedures </vt:lpstr>
      <vt:lpstr>Powers &amp; Griffith </vt:lpstr>
      <vt:lpstr>Phase TWO </vt:lpstr>
      <vt:lpstr>The Family constellation</vt:lpstr>
      <vt:lpstr>Dreams </vt:lpstr>
      <vt:lpstr>Priorities </vt:lpstr>
      <vt:lpstr> Integration &amp; Summary</vt:lpstr>
      <vt:lpstr>Mosak’s 5 mistakes</vt:lpstr>
      <vt:lpstr>Phase 3</vt:lpstr>
      <vt:lpstr>Phase 4</vt:lpstr>
      <vt:lpstr>Techniques </vt:lpstr>
      <vt:lpstr>Paradoxical intention</vt:lpstr>
      <vt:lpstr>Acting As if </vt:lpstr>
      <vt:lpstr>Spitting in the client’s Soup</vt:lpstr>
      <vt:lpstr>Catching oneself</vt:lpstr>
      <vt:lpstr>Push –Button Technique</vt:lpstr>
      <vt:lpstr>Avoiding Traps </vt:lpstr>
      <vt:lpstr>Tasks setting &amp; Commitment </vt:lpstr>
      <vt:lpstr>Terminating and summarising </vt:lpstr>
      <vt:lpstr>Applications</vt:lpstr>
      <vt:lpstr>Contributions</vt:lpstr>
      <vt:lpstr>Limitations and Criticism</vt:lpstr>
      <vt:lpstr>Suggested Readings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Alfred Adler </dc:title>
  <dc:creator>ADMIN</dc:creator>
  <cp:lastModifiedBy>ADMIN</cp:lastModifiedBy>
  <cp:revision>52</cp:revision>
  <dcterms:created xsi:type="dcterms:W3CDTF">2006-08-16T00:00:00Z</dcterms:created>
  <dcterms:modified xsi:type="dcterms:W3CDTF">2024-09-03T16:30:24Z</dcterms:modified>
</cp:coreProperties>
</file>